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2927"/>
    <a:srgbClr val="941A19"/>
    <a:srgbClr val="600000"/>
    <a:srgbClr val="FD514D"/>
    <a:srgbClr val="FD5D59"/>
    <a:srgbClr val="A81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8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58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39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98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33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50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76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79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00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60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05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533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rgbClr val="D73D3A"/>
            </a:gs>
            <a:gs pos="0">
              <a:srgbClr val="FD514D"/>
            </a:gs>
            <a:gs pos="0">
              <a:srgbClr val="FD5D59"/>
            </a:gs>
            <a:gs pos="82000">
              <a:srgbClr val="600000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3869F-F6F3-45EA-987C-40EF6E7447C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0E419-55F9-4CC8-BCAA-9AAB70930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27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tro_video_biblioteca">
            <a:hlinkClick r:id="" action="ppaction://media"/>
            <a:extLst>
              <a:ext uri="{FF2B5EF4-FFF2-40B4-BE49-F238E27FC236}">
                <a16:creationId xmlns:a16="http://schemas.microsoft.com/office/drawing/2014/main" id="{031908A4-6AFF-BC78-82FB-F6D4300289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0303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D73D3A"/>
            </a:gs>
            <a:gs pos="0">
              <a:srgbClr val="FD514D"/>
            </a:gs>
            <a:gs pos="0">
              <a:srgbClr val="FD5D59"/>
            </a:gs>
            <a:gs pos="82000">
              <a:srgbClr val="600000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4606925"/>
            <a:ext cx="10515600" cy="13620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Lucida Bright" panose="02040602050505020304" pitchFamily="18" charset="0"/>
              </a:rPr>
              <a:t>	É um aplicativo de controle de biblioteca virtual (</a:t>
            </a:r>
            <a:r>
              <a:rPr lang="pt-BR" sz="22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ucida Bright" panose="02040602050505020304" pitchFamily="18" charset="0"/>
              </a:rPr>
              <a:t>Bibliotecando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Lucida Bright" panose="02040602050505020304" pitchFamily="18" charset="0"/>
              </a:rPr>
              <a:t>) , fornecido pela faculdade para facilitar a rotina diária das Bibliotecárias, disponível para </a:t>
            </a:r>
            <a:r>
              <a:rPr lang="pt-BR" sz="22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ucida Bright" panose="02040602050505020304" pitchFamily="18" charset="0"/>
              </a:rPr>
              <a:t>Destktop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Lucida Bright" panose="02040602050505020304" pitchFamily="18" charset="0"/>
              </a:rPr>
              <a:t> e Dispositivos Moveis.</a:t>
            </a: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Lucida Bright" panose="02040602050505020304" pitchFamily="18" charset="0"/>
              </a:rPr>
              <a:t>SISTEMA DE CONTROLE DE BIBLIOTECA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773112"/>
            <a:ext cx="4648200" cy="45148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62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9800" y="1312861"/>
            <a:ext cx="4673600" cy="20442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Lucida Bright" panose="02040602050505020304" pitchFamily="18" charset="0"/>
              </a:rPr>
              <a:t>É dividido em </a:t>
            </a:r>
            <a:br>
              <a:rPr lang="pt-BR" b="1" dirty="0">
                <a:solidFill>
                  <a:schemeClr val="bg1"/>
                </a:solidFill>
                <a:latin typeface="Lucida Bright" panose="02040602050505020304" pitchFamily="18" charset="0"/>
              </a:rPr>
            </a:br>
            <a:br>
              <a:rPr lang="pt-BR" dirty="0">
                <a:solidFill>
                  <a:schemeClr val="bg1"/>
                </a:solidFill>
                <a:latin typeface="Lucida Bright" panose="02040602050505020304" pitchFamily="18" charset="0"/>
              </a:rPr>
            </a:br>
            <a:endParaRPr lang="pt-BR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  <p:sp>
        <p:nvSpPr>
          <p:cNvPr id="4" name="Arredondar Retângulo em um Canto Diagonal 3"/>
          <p:cNvSpPr/>
          <p:nvPr/>
        </p:nvSpPr>
        <p:spPr>
          <a:xfrm>
            <a:off x="7061200" y="2192477"/>
            <a:ext cx="3759200" cy="4162286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400" dirty="0">
                <a:latin typeface="Lucida Bright" panose="02040602050505020304" pitchFamily="18" charset="0"/>
              </a:rPr>
              <a:t>O sistema conta com filtros de busca inteligentes que auxiliam na pesquisa de livros.</a:t>
            </a:r>
          </a:p>
          <a:p>
            <a:pPr algn="ctr"/>
            <a:endParaRPr lang="pt-BR" dirty="0">
              <a:latin typeface="Lucida Bright" panose="02040602050505020304" pitchFamily="18" charset="0"/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7061200" y="1312861"/>
            <a:ext cx="3759200" cy="68103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Lucida Bright" panose="02040602050505020304" pitchFamily="18" charset="0"/>
              </a:rPr>
              <a:t>1° Modulo de “Busca”: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330" y="-323309"/>
            <a:ext cx="2143630" cy="20821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39800" y="1312861"/>
            <a:ext cx="4673600" cy="50419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br>
              <a:rPr lang="pt-BR" b="1" dirty="0">
                <a:solidFill>
                  <a:schemeClr val="bg1"/>
                </a:solidFill>
                <a:latin typeface="Lucida Bright" panose="02040602050505020304" pitchFamily="18" charset="0"/>
              </a:rPr>
            </a:br>
            <a:r>
              <a:rPr lang="pt-BR" sz="16600" b="1" dirty="0">
                <a:solidFill>
                  <a:schemeClr val="bg1"/>
                </a:solidFill>
                <a:latin typeface="Felix Titling" panose="04060505060202020A04" pitchFamily="82" charset="0"/>
              </a:rPr>
              <a:t>6</a:t>
            </a:r>
            <a:br>
              <a:rPr lang="pt-BR" b="1" dirty="0">
                <a:solidFill>
                  <a:schemeClr val="bg1"/>
                </a:solidFill>
                <a:latin typeface="Lucida Bright" panose="02040602050505020304" pitchFamily="18" charset="0"/>
              </a:rPr>
            </a:br>
            <a:r>
              <a:rPr lang="pt-BR" b="1" dirty="0">
                <a:solidFill>
                  <a:schemeClr val="bg1"/>
                </a:solidFill>
                <a:latin typeface="Lucida Bright" panose="02040602050505020304" pitchFamily="18" charset="0"/>
              </a:rPr>
              <a:t> </a:t>
            </a:r>
          </a:p>
          <a:p>
            <a:pPr algn="ctr">
              <a:lnSpc>
                <a:spcPct val="100000"/>
              </a:lnSpc>
            </a:pPr>
            <a:endParaRPr lang="pt-BR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031241" y="3538686"/>
            <a:ext cx="4673600" cy="20442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Lucida Bright" panose="02040602050505020304" pitchFamily="18" charset="0"/>
              </a:rPr>
              <a:t>módulos</a:t>
            </a:r>
            <a:endParaRPr lang="pt-BR" dirty="0">
              <a:solidFill>
                <a:schemeClr val="bg1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8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9" grpId="0" animBg="1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edondar Retângulo em um Canto Diagonal 4"/>
          <p:cNvSpPr/>
          <p:nvPr/>
        </p:nvSpPr>
        <p:spPr>
          <a:xfrm>
            <a:off x="8153400" y="2299696"/>
            <a:ext cx="3683000" cy="4162286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latin typeface="Lucida Bright" panose="02040602050505020304" pitchFamily="18" charset="0"/>
              </a:rPr>
              <a:t>O sistema registra a devolução e libera o exemplar para novas retiradas, em caso de atrasos gera multa.</a:t>
            </a:r>
            <a:endParaRPr lang="pt-BR" sz="2400" dirty="0">
              <a:effectLst/>
              <a:latin typeface="Lucida Bright" panose="02040602050505020304" pitchFamily="18" charset="0"/>
            </a:endParaRPr>
          </a:p>
          <a:p>
            <a:pPr algn="ctr"/>
            <a:endParaRPr lang="pt-BR" dirty="0">
              <a:latin typeface="Lucida Bright" panose="02040602050505020304" pitchFamily="18" charset="0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8153400" y="1420081"/>
            <a:ext cx="3683000" cy="681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4° Modulo de “Devolução”:</a:t>
            </a:r>
          </a:p>
        </p:txBody>
      </p:sp>
      <p:sp>
        <p:nvSpPr>
          <p:cNvPr id="7" name="Arredondar Retângulo em um Canto Diagonal 6"/>
          <p:cNvSpPr/>
          <p:nvPr/>
        </p:nvSpPr>
        <p:spPr>
          <a:xfrm>
            <a:off x="4267200" y="2299696"/>
            <a:ext cx="3683000" cy="4162286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Lucida Bright" panose="02040602050505020304" pitchFamily="18" charset="0"/>
              </a:rPr>
              <a:t>O sistema valida as reservas através de Protocolos enviados na Etapa de Reserva.</a:t>
            </a:r>
            <a:endParaRPr lang="pt-BR" sz="2400" dirty="0">
              <a:effectLst/>
              <a:latin typeface="Lucida Bright" panose="02040602050505020304" pitchFamily="18" charset="0"/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4267200" y="1420081"/>
            <a:ext cx="3683000" cy="681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3° Modulo de “Validação de Reserva”:</a:t>
            </a:r>
          </a:p>
        </p:txBody>
      </p:sp>
      <p:sp>
        <p:nvSpPr>
          <p:cNvPr id="9" name="Arredondar Retângulo em um Canto Diagonal 8"/>
          <p:cNvSpPr/>
          <p:nvPr/>
        </p:nvSpPr>
        <p:spPr>
          <a:xfrm>
            <a:off x="355600" y="2299696"/>
            <a:ext cx="3683000" cy="4162286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Lucida Bright" panose="02040602050505020304" pitchFamily="18" charset="0"/>
              </a:rPr>
              <a:t>O sistema mostra a quantidade de livros disponível, datas de retirada e devolução, gerando protocolos para a retirada de livros reservados.</a:t>
            </a:r>
            <a:endParaRPr lang="pt-BR" sz="2400" dirty="0">
              <a:effectLst/>
              <a:latin typeface="Lucida Bright" panose="02040602050505020304" pitchFamily="18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355600" y="1420081"/>
            <a:ext cx="3683000" cy="681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2° Modulo de “Reserva”: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330" y="-336372"/>
            <a:ext cx="2143630" cy="20821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584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edondar Retângulo em um Canto Diagonal 5"/>
          <p:cNvSpPr/>
          <p:nvPr/>
        </p:nvSpPr>
        <p:spPr>
          <a:xfrm>
            <a:off x="1460500" y="2284706"/>
            <a:ext cx="3683000" cy="4162286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Lucida Bright" panose="02040602050505020304" pitchFamily="18" charset="0"/>
              </a:rPr>
              <a:t>O sistema registra as informações de cada livro recebido, gerando um </a:t>
            </a:r>
            <a:r>
              <a:rPr lang="pt-BR" sz="2400" dirty="0" err="1">
                <a:latin typeface="Lucida Bright" panose="02040602050505020304" pitchFamily="18" charset="0"/>
              </a:rPr>
              <a:t>QRcode</a:t>
            </a:r>
            <a:r>
              <a:rPr lang="pt-BR" sz="2400" dirty="0">
                <a:latin typeface="Lucida Bright" panose="02040602050505020304" pitchFamily="18" charset="0"/>
              </a:rPr>
              <a:t> próprio para controle do mesmo.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1460500" y="1405091"/>
            <a:ext cx="3683000" cy="681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5° Modulo de “Cadastro de Livro”:</a:t>
            </a:r>
          </a:p>
        </p:txBody>
      </p:sp>
      <p:sp>
        <p:nvSpPr>
          <p:cNvPr id="8" name="Arredondar Retângulo em um Canto Diagonal 7"/>
          <p:cNvSpPr/>
          <p:nvPr/>
        </p:nvSpPr>
        <p:spPr>
          <a:xfrm>
            <a:off x="6946900" y="2284706"/>
            <a:ext cx="3683000" cy="4162286"/>
          </a:xfrm>
          <a:prstGeom prst="round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Lucida Bright" panose="02040602050505020304" pitchFamily="18" charset="0"/>
              </a:rPr>
              <a:t>O sistema controla a entrada e saída dos livros, gerando relatórios diários, mensais e anuais.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6946900" y="1405091"/>
            <a:ext cx="3683000" cy="681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Lucida Bright" panose="02040602050505020304" pitchFamily="18" charset="0"/>
              </a:rPr>
              <a:t>6° Modulo de “Controle de Estoque”: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330" y="-323309"/>
            <a:ext cx="2143630" cy="20821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804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5582" y="3759197"/>
            <a:ext cx="3897810" cy="10699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Lucida Bright" panose="02040602050505020304" pitchFamily="18" charset="0"/>
              </a:rPr>
              <a:t>Giuliana Gralha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t="12477" r="9866" b="12444"/>
          <a:stretch/>
        </p:blipFill>
        <p:spPr>
          <a:xfrm>
            <a:off x="3759200" y="469900"/>
            <a:ext cx="4763398" cy="37973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852196" y="3759196"/>
            <a:ext cx="3897810" cy="106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>
                <a:solidFill>
                  <a:schemeClr val="bg1"/>
                </a:solidFill>
                <a:latin typeface="Lucida Bright" panose="02040602050505020304" pitchFamily="18" charset="0"/>
              </a:rPr>
              <a:t>Larissa Sousa 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988889" y="4700588"/>
            <a:ext cx="3897810" cy="1069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>
                <a:solidFill>
                  <a:schemeClr val="bg1"/>
                </a:solidFill>
                <a:latin typeface="Lucida Bright" panose="02040602050505020304" pitchFamily="18" charset="0"/>
              </a:rPr>
              <a:t>Silvana Menezes</a:t>
            </a:r>
          </a:p>
        </p:txBody>
      </p:sp>
    </p:spTree>
    <p:extLst>
      <p:ext uri="{BB962C8B-B14F-4D97-AF65-F5344CB8AC3E}">
        <p14:creationId xmlns:p14="http://schemas.microsoft.com/office/powerpoint/2010/main" val="43976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</TotalTime>
  <Words>210</Words>
  <Application>Microsoft Office PowerPoint</Application>
  <PresentationFormat>Widescreen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Felix Titling</vt:lpstr>
      <vt:lpstr>Lucida Bright</vt:lpstr>
      <vt:lpstr>Office Theme</vt:lpstr>
      <vt:lpstr>Apresentação do PowerPoint</vt:lpstr>
      <vt:lpstr>SISTEMA DE CONTROLE DE BIBLIOTECA</vt:lpstr>
      <vt:lpstr>É dividido em   </vt:lpstr>
      <vt:lpstr>Apresentação do PowerPoint</vt:lpstr>
      <vt:lpstr>Apresentação do PowerPoint</vt:lpstr>
      <vt:lpstr>Giuliana Gralha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Lais</dc:creator>
  <cp:lastModifiedBy>LARISSA SOUSA DA SILVA</cp:lastModifiedBy>
  <cp:revision>23</cp:revision>
  <dcterms:created xsi:type="dcterms:W3CDTF">2023-03-04T18:06:06Z</dcterms:created>
  <dcterms:modified xsi:type="dcterms:W3CDTF">2023-03-06T23:46:16Z</dcterms:modified>
</cp:coreProperties>
</file>